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6F21-6F10-42FC-8473-CA5EF058746E}" type="datetimeFigureOut">
              <a:rPr lang="en-GB" smtClean="0"/>
              <a:pPr/>
              <a:t>10/11/2010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0642-8519-42CF-B910-5A43AD0ADD9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6F21-6F10-42FC-8473-CA5EF058746E}" type="datetimeFigureOut">
              <a:rPr lang="en-GB" smtClean="0"/>
              <a:pPr/>
              <a:t>10/11/2010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0642-8519-42CF-B910-5A43AD0ADD9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6F21-6F10-42FC-8473-CA5EF058746E}" type="datetimeFigureOut">
              <a:rPr lang="en-GB" smtClean="0"/>
              <a:pPr/>
              <a:t>10/11/2010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0642-8519-42CF-B910-5A43AD0ADD9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6F21-6F10-42FC-8473-CA5EF058746E}" type="datetimeFigureOut">
              <a:rPr lang="en-GB" smtClean="0"/>
              <a:pPr/>
              <a:t>10/11/2010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0642-8519-42CF-B910-5A43AD0ADD9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6F21-6F10-42FC-8473-CA5EF058746E}" type="datetimeFigureOut">
              <a:rPr lang="en-GB" smtClean="0"/>
              <a:pPr/>
              <a:t>10/11/2010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0642-8519-42CF-B910-5A43AD0ADD9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6F21-6F10-42FC-8473-CA5EF058746E}" type="datetimeFigureOut">
              <a:rPr lang="en-GB" smtClean="0"/>
              <a:pPr/>
              <a:t>10/11/2010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0642-8519-42CF-B910-5A43AD0ADD9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6F21-6F10-42FC-8473-CA5EF058746E}" type="datetimeFigureOut">
              <a:rPr lang="en-GB" smtClean="0"/>
              <a:pPr/>
              <a:t>10/11/2010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0642-8519-42CF-B910-5A43AD0ADD9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6F21-6F10-42FC-8473-CA5EF058746E}" type="datetimeFigureOut">
              <a:rPr lang="en-GB" smtClean="0"/>
              <a:pPr/>
              <a:t>10/11/2010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0642-8519-42CF-B910-5A43AD0ADD9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6F21-6F10-42FC-8473-CA5EF058746E}" type="datetimeFigureOut">
              <a:rPr lang="en-GB" smtClean="0"/>
              <a:pPr/>
              <a:t>10/11/2010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0642-8519-42CF-B910-5A43AD0ADD9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6F21-6F10-42FC-8473-CA5EF058746E}" type="datetimeFigureOut">
              <a:rPr lang="en-GB" smtClean="0"/>
              <a:pPr/>
              <a:t>10/11/2010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0642-8519-42CF-B910-5A43AD0ADD9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36F21-6F10-42FC-8473-CA5EF058746E}" type="datetimeFigureOut">
              <a:rPr lang="en-GB" smtClean="0"/>
              <a:pPr/>
              <a:t>10/11/2010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60642-8519-42CF-B910-5A43AD0ADD9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36F21-6F10-42FC-8473-CA5EF058746E}" type="datetimeFigureOut">
              <a:rPr lang="en-GB" smtClean="0"/>
              <a:pPr/>
              <a:t>10/11/2010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60642-8519-42CF-B910-5A43AD0ADD9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rlv.zcache.com/science_road_sign_bumper_sticker-p128632914776004023trl0_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-1179512"/>
            <a:ext cx="5904656" cy="590465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Science equipment and meaning.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By Kate Harrison</a:t>
            </a:r>
          </a:p>
          <a:p>
            <a:r>
              <a:rPr lang="en-GB" dirty="0" smtClean="0"/>
              <a:t>Myp 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Crucible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Used to heat a small amount of a solid substance at a very high temperature.</a:t>
            </a:r>
          </a:p>
          <a:p>
            <a:r>
              <a:rPr lang="en-US" dirty="0" smtClean="0"/>
              <a:t>A crucible is a container of a strong material capable of withstanding very high temperatures. </a:t>
            </a:r>
            <a:endParaRPr lang="en-GB" dirty="0" smtClean="0"/>
          </a:p>
        </p:txBody>
      </p:sp>
      <p:pic>
        <p:nvPicPr>
          <p:cNvPr id="20482" name="Picture 2" descr="http://t0.gstatic.com/images?q=tbn:9jck2GQZEO6nGM:http://www.thesciencefair.com/Merchant2/graphics/00000001/CrucibleLowForm3767_5_L.jpg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5971" y="4437112"/>
            <a:ext cx="4138029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s://kleinsclasses.wikispaces.com/file/view/handbook-funnel.jpg/56048186/handbook-funn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00200" cy="278381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Funnel 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Used to transfer solids and liquids without spilling. </a:t>
            </a:r>
          </a:p>
        </p:txBody>
      </p:sp>
      <p:pic>
        <p:nvPicPr>
          <p:cNvPr id="19458" name="Picture 2" descr="http://www.buytikitorches.com/images/funnel-small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3781425"/>
            <a:ext cx="2857500" cy="3076575"/>
          </a:xfrm>
          <a:prstGeom prst="rect">
            <a:avLst/>
          </a:prstGeom>
          <a:noFill/>
        </p:spPr>
      </p:pic>
      <p:pic>
        <p:nvPicPr>
          <p:cNvPr id="6" name="Picture 2" descr="http://glarp.atk.com/2005_images/RCBS/images/Funne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2204864"/>
            <a:ext cx="2939477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Thermometer 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main function of a thermometer is to Measure temperature.</a:t>
            </a:r>
          </a:p>
        </p:txBody>
      </p:sp>
      <p:pic>
        <p:nvPicPr>
          <p:cNvPr id="18436" name="Picture 4" descr="http://t1.gstatic.com/images?q=tbn:4cjRRWDa10yGGM:http://thebeerkeg.co.za/catalog/images/lab-thermometer.jpg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149080"/>
            <a:ext cx="2924175" cy="156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condenser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Used in distillation.</a:t>
            </a:r>
          </a:p>
          <a:p>
            <a:r>
              <a:rPr lang="en-US" dirty="0" smtClean="0"/>
              <a:t>Its function is to Condense substances in gas form back into liquid</a:t>
            </a:r>
            <a:endParaRPr lang="en-GB" dirty="0"/>
          </a:p>
        </p:txBody>
      </p:sp>
      <p:sp>
        <p:nvSpPr>
          <p:cNvPr id="17410" name="AutoShape 2" descr="http://174.123.135.195/uploads05/31/D/C-65,66,67,70,71,731186331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12" name="Picture 4" descr="http://174.123.135.195/uploads05/31/D/C-65,66,67,70,71,731186331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371849"/>
            <a:ext cx="3429000" cy="3486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balance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Measures mass of materials. </a:t>
            </a:r>
          </a:p>
          <a:p>
            <a:r>
              <a:rPr lang="en-GB" dirty="0" smtClean="0"/>
              <a:t>You place the object on the weight on the left side and move the three weights. When they arrow on the right side is on 0 then you add up the number on the weights and that is the total mass of your object. </a:t>
            </a:r>
          </a:p>
        </p:txBody>
      </p:sp>
      <p:pic>
        <p:nvPicPr>
          <p:cNvPr id="16386" name="Picture 2" descr="http://t3.gstatic.com/images?q=tbn:WO8LtNbHrDgopM:http://www.sks-science.com/images/OHAU-165000LRG.jpg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6136" y="4653136"/>
            <a:ext cx="3887864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pH meter 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pH meter Measures acidity of solutions. </a:t>
            </a:r>
          </a:p>
        </p:txBody>
      </p:sp>
      <p:pic>
        <p:nvPicPr>
          <p:cNvPr id="15362" name="Picture 2" descr="http://www.digital-meters.com/product_images/a/890/fe20__53812_z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356992"/>
            <a:ext cx="3275856" cy="32947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</a:t>
            </a:r>
            <a:r>
              <a:rPr lang="en-GB" u="sng" dirty="0" smtClean="0"/>
              <a:t>entrifuge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Separates materials of varying density.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Pipette 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Used to transfer measured substances of varying density. </a:t>
            </a:r>
          </a:p>
          <a:p>
            <a:r>
              <a:rPr lang="en-GB" dirty="0" smtClean="0"/>
              <a:t>Gives drop by drop.</a:t>
            </a:r>
          </a:p>
          <a:p>
            <a:r>
              <a:rPr lang="en-GB" dirty="0" smtClean="0"/>
              <a:t>Varies in designs. </a:t>
            </a:r>
            <a:endParaRPr lang="en-GB" dirty="0"/>
          </a:p>
        </p:txBody>
      </p:sp>
      <p:pic>
        <p:nvPicPr>
          <p:cNvPr id="13314" name="Picture 2" descr="http://www.newton.dep.anl.gov/york/labshots/other/pipe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7375" y="4695824"/>
            <a:ext cx="3476625" cy="2162176"/>
          </a:xfrm>
          <a:prstGeom prst="rect">
            <a:avLst/>
          </a:prstGeom>
          <a:noFill/>
        </p:spPr>
      </p:pic>
      <p:pic>
        <p:nvPicPr>
          <p:cNvPr id="13316" name="Picture 4" descr="http://www.newton.dep.anl.gov/york/labshots/other/pipe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4699040"/>
            <a:ext cx="4427984" cy="215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Droppers 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addition of liquids, drop by drop.</a:t>
            </a:r>
          </a:p>
          <a:p>
            <a:r>
              <a:rPr lang="en-US" dirty="0" smtClean="0"/>
              <a:t>It’s a device that can measure out one drop of water somewhat accurately.</a:t>
            </a:r>
            <a:r>
              <a:rPr lang="en-GB" dirty="0" smtClean="0"/>
              <a:t> </a:t>
            </a:r>
          </a:p>
        </p:txBody>
      </p:sp>
      <p:pic>
        <p:nvPicPr>
          <p:cNvPr id="12290" name="Picture 2" descr="http://school.discoveryeducation.com/clipart/images/dropp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284984"/>
            <a:ext cx="1863116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Glass funnels 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funnelling liquids from one container to another, or for filtering when equipped with filter paper. </a:t>
            </a:r>
          </a:p>
          <a:p>
            <a:endParaRPr lang="en-GB" dirty="0"/>
          </a:p>
        </p:txBody>
      </p:sp>
      <p:pic>
        <p:nvPicPr>
          <p:cNvPr id="11266" name="Picture 2" descr="http://www.labsafety.com/images/xl/GLASS-FUNNEL-LIQUID-100MM-LSS-_i_LBM31844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524250"/>
            <a:ext cx="428625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leansigmateam.hotpromo.us/wp-content/uploads/beak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52750" cy="4476751"/>
          </a:xfrm>
          <a:prstGeom prst="rect">
            <a:avLst/>
          </a:prstGeom>
          <a:noFill/>
        </p:spPr>
      </p:pic>
      <p:pic>
        <p:nvPicPr>
          <p:cNvPr id="1026" name="Picture 2" descr="http://core.ecu.edu/chem/chemlab/equipment/images/beak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106892"/>
            <a:ext cx="3347864" cy="375110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Beaker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Beaker: a liquid-measuring container. </a:t>
            </a:r>
          </a:p>
          <a:p>
            <a:r>
              <a:rPr lang="en-GB" dirty="0" smtClean="0"/>
              <a:t>It helps us measure different liquids. We do it by pouring liquid into the container and looking at what it measures by looking at the numbers.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dl.clackamas.cc.or.us/ch104-01b/images/104vol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619374"/>
            <a:ext cx="5029200" cy="423862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Graduated cylinders 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measurement of an amount of liquid. The volume of liquid can be estimated to the nearest 0.1 mL with practice. </a:t>
            </a:r>
          </a:p>
          <a:p>
            <a:r>
              <a:rPr lang="en-GB" dirty="0" smtClean="0"/>
              <a:t>How it works.. Picture.. 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Ring stand (with rings or clamps) 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holding pieces of glassware in place. </a:t>
            </a:r>
          </a:p>
          <a:p>
            <a:r>
              <a:rPr lang="en-GB" dirty="0" smtClean="0"/>
              <a:t>Its function is </a:t>
            </a:r>
            <a:r>
              <a:rPr lang="en-GB" dirty="0" smtClean="0"/>
              <a:t>for </a:t>
            </a:r>
            <a:r>
              <a:rPr lang="en-GB" dirty="0" smtClean="0"/>
              <a:t>supporting laboratory apparatus.</a:t>
            </a:r>
            <a:endParaRPr lang="en-GB" dirty="0"/>
          </a:p>
        </p:txBody>
      </p:sp>
      <p:pic>
        <p:nvPicPr>
          <p:cNvPr id="9218" name="Picture 2" descr="http://www.enasco.com/prod/images/products/05/VC147797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0480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tubes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holding small samples or for containing small-scale reactions. </a:t>
            </a:r>
          </a:p>
        </p:txBody>
      </p:sp>
      <p:pic>
        <p:nvPicPr>
          <p:cNvPr id="8194" name="Picture 2" descr="http://www.promega.com/uk/ukevents/images/Test-Tub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371849"/>
            <a:ext cx="5238750" cy="3486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Test-tube holders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holding test tubes when tubes should not be touched. </a:t>
            </a:r>
            <a:endParaRPr lang="en-GB" dirty="0"/>
          </a:p>
        </p:txBody>
      </p:sp>
      <p:pic>
        <p:nvPicPr>
          <p:cNvPr id="7170" name="Picture 2" descr="http://educational-mart.com/chemistry-equipments/Chemistry-Test-Tube-Ra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3" y="2442665"/>
            <a:ext cx="5004048" cy="4415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Tongs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Similar function to forceps, but are </a:t>
            </a:r>
            <a:r>
              <a:rPr lang="en-GB" dirty="0" smtClean="0"/>
              <a:t>use full </a:t>
            </a:r>
            <a:r>
              <a:rPr lang="en-GB" dirty="0" smtClean="0"/>
              <a:t>for larger items. </a:t>
            </a:r>
            <a:endParaRPr lang="en-GB" dirty="0" smtClean="0"/>
          </a:p>
          <a:p>
            <a:r>
              <a:rPr lang="en-GB" dirty="0" smtClean="0"/>
              <a:t>To move things/objects about.</a:t>
            </a:r>
            <a:endParaRPr lang="en-GB" dirty="0"/>
          </a:p>
        </p:txBody>
      </p:sp>
      <p:pic>
        <p:nvPicPr>
          <p:cNvPr id="6146" name="Picture 2" descr="http://www.thesciencefair.com/Merchant2/graphics/00000001/CrucibleTong%203513Grn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5157192"/>
            <a:ext cx="3810000" cy="1533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goodhousekeeping.com/cm/goodhousekeeping/images/4d/10LabGlassFlasks-f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95625" cy="30956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Volumetric flasks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measure precise volumes of liquid or to make precise dilutions. 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122" name="Picture 2" descr="http://www.kslabindia.com/glassware/flask-v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220606"/>
            <a:ext cx="3779912" cy="4637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Wash bottles 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dispensing small quantities of distilled water. </a:t>
            </a:r>
          </a:p>
          <a:p>
            <a:endParaRPr lang="en-GB" dirty="0"/>
          </a:p>
        </p:txBody>
      </p:sp>
      <p:pic>
        <p:nvPicPr>
          <p:cNvPr id="4098" name="Picture 2" descr="http://www.rickly.com/sai/images/WASHBOT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557478"/>
            <a:ext cx="3635895" cy="4300521"/>
          </a:xfrm>
          <a:prstGeom prst="rect">
            <a:avLst/>
          </a:prstGeom>
          <a:noFill/>
        </p:spPr>
      </p:pic>
      <p:pic>
        <p:nvPicPr>
          <p:cNvPr id="4100" name="Picture 4" descr="http://www.rickly.com/as/images/WIDEMOU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9300" y="2276872"/>
            <a:ext cx="3314700" cy="292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Watch glasses 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holding small samples or </a:t>
            </a:r>
            <a:r>
              <a:rPr lang="en-GB" dirty="0"/>
              <a:t>f</a:t>
            </a:r>
            <a:r>
              <a:rPr lang="en-GB" dirty="0" smtClean="0"/>
              <a:t>or covering beakers or evaporating dishes. </a:t>
            </a:r>
          </a:p>
          <a:p>
            <a:endParaRPr lang="en-GB" dirty="0"/>
          </a:p>
        </p:txBody>
      </p:sp>
      <p:pic>
        <p:nvPicPr>
          <p:cNvPr id="3074" name="Picture 2" descr="http://www2.westfalia.net/medien/scaled_pix/580/580/000/000/000/000/000/753/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9500" y="2609849"/>
            <a:ext cx="5524500" cy="4248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Wire gauze on a ring.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Supports beakers to be heated by </a:t>
            </a:r>
            <a:r>
              <a:rPr lang="en-GB" dirty="0" err="1" smtClean="0"/>
              <a:t>bunsen</a:t>
            </a:r>
            <a:r>
              <a:rPr lang="en-GB" dirty="0" smtClean="0"/>
              <a:t> burner. </a:t>
            </a:r>
          </a:p>
        </p:txBody>
      </p:sp>
      <p:pic>
        <p:nvPicPr>
          <p:cNvPr id="2050" name="Picture 2" descr="http://www.uwplatt.edu/chemep/chem/chemscape/labdocs/catofp/bunsbur/pic/14400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356992"/>
            <a:ext cx="4668009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WATCHING </a:t>
            </a:r>
            <a:r>
              <a:rPr lang="en-GB" dirty="0" smtClean="0">
                <a:sym typeface="Wingdings" pitchFamily="2" charset="2"/>
              </a:rPr>
              <a:t>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http://lh3.ggpht.com/_58m1geQD40E/Sg1fZFQZX4I/AAAAAAAAADw/N4_kX7HPuhE/thank-yo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8702"/>
            <a:ext cx="3389533" cy="5099298"/>
          </a:xfrm>
          <a:prstGeom prst="rect">
            <a:avLst/>
          </a:prstGeom>
          <a:noFill/>
        </p:spPr>
      </p:pic>
      <p:pic>
        <p:nvPicPr>
          <p:cNvPr id="1028" name="Picture 4" descr="http://3.bp.blogspot.com/_fyJBxu6RtBk/SjUp36G0U2I/AAAAAAAAATE/nMqk7dxFQ5Y/s400/thank+yo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9" y="1412776"/>
            <a:ext cx="3419872" cy="34198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20072" y="522920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By Kate Harrison Myp 2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t0.gstatic.com/images?q=tbn:ANd9GcRvaw3lRTv9bKy8oxKRWo3V7KkVS1TKhu6ysBr-N45KMK3OvEM&amp;t=1&amp;usg=__aqZoU9KG3U7UhB3VXfFwarte0qg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33500" cy="3419475"/>
          </a:xfrm>
          <a:prstGeom prst="rect">
            <a:avLst/>
          </a:prstGeom>
          <a:noFill/>
        </p:spPr>
      </p:pic>
      <p:pic>
        <p:nvPicPr>
          <p:cNvPr id="27650" name="Picture 2" descr="http://www.progress.com.sg/files/buret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048000"/>
            <a:ext cx="3810000" cy="3810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burette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Measures volume of solution </a:t>
            </a:r>
            <a:r>
              <a:rPr lang="en-US" dirty="0" smtClean="0"/>
              <a:t> </a:t>
            </a:r>
          </a:p>
          <a:p>
            <a:r>
              <a:rPr lang="en-US" dirty="0" smtClean="0"/>
              <a:t>A uniform-bore glass tube with fine gradations and a stopcock at the bottom, used especially in laboratory procedures for accurate fluid dispensing and measurement.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burette is commonly used in titrations to measure precisely how much liquid is used. 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http://vygotsky.ced.appstate.edu/barrier/Crucible%20Set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564396" cy="508518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143000"/>
          </a:xfrm>
        </p:spPr>
        <p:txBody>
          <a:bodyPr/>
          <a:lstStyle/>
          <a:p>
            <a:r>
              <a:rPr lang="en-GB" u="sng" dirty="0" smtClean="0"/>
              <a:t>Clay triangle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A wire frame wit</a:t>
            </a:r>
            <a:r>
              <a:rPr lang="en-GB" dirty="0" smtClean="0"/>
              <a:t>h porcelain.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 clay triangle, p</a:t>
            </a:r>
            <a:r>
              <a:rPr lang="en-US" dirty="0" smtClean="0"/>
              <a:t>hysically, is three sets of two </a:t>
            </a:r>
            <a:r>
              <a:rPr lang="en-US" dirty="0" smtClean="0">
                <a:solidFill>
                  <a:schemeClr val="bg1"/>
                </a:solidFill>
              </a:rPr>
              <a:t>wires with the ends </a:t>
            </a:r>
            <a:r>
              <a:rPr lang="en-US" dirty="0" smtClean="0"/>
              <a:t>twisted to form a triangle.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 </a:t>
            </a:r>
            <a:r>
              <a:rPr lang="en-US" b="1" dirty="0" smtClean="0">
                <a:solidFill>
                  <a:schemeClr val="bg1"/>
                </a:solidFill>
              </a:rPr>
              <a:t>clay triangle</a:t>
            </a:r>
            <a:r>
              <a:rPr lang="en-US" dirty="0" smtClean="0"/>
              <a:t> is used to hold a crucible </a:t>
            </a:r>
            <a:r>
              <a:rPr lang="en-US" dirty="0" smtClean="0">
                <a:solidFill>
                  <a:schemeClr val="bg1"/>
                </a:solidFill>
              </a:rPr>
              <a:t>while the crucibl</a:t>
            </a:r>
            <a:r>
              <a:rPr lang="en-US" dirty="0" smtClean="0"/>
              <a:t>e is heated. </a:t>
            </a:r>
          </a:p>
          <a:p>
            <a:endParaRPr lang="en-GB" dirty="0" smtClean="0"/>
          </a:p>
        </p:txBody>
      </p:sp>
      <p:pic>
        <p:nvPicPr>
          <p:cNvPr id="26628" name="Picture 4" descr="http://vygotsky.ced.appstate.edu/barrier/Clay%20Triang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362485"/>
            <a:ext cx="2410273" cy="2495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kleinsclasses.wikispaces.com/file/view/handbook-wire_gauze.jpg/56048332/handbook-wire_gau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7360"/>
            <a:ext cx="3707904" cy="393064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Wire gauze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Used to spread heat of a burner flame. </a:t>
            </a:r>
            <a:r>
              <a:rPr lang="en-US" dirty="0" smtClean="0"/>
              <a:t>Wire gauze can be used to support a container (such as a beaker or flask) during heating. When the </a:t>
            </a:r>
            <a:r>
              <a:rPr lang="en-US" dirty="0" err="1" smtClean="0"/>
              <a:t>bunsen</a:t>
            </a:r>
            <a:r>
              <a:rPr lang="en-US" dirty="0" smtClean="0"/>
              <a:t> burner flame is beneath it, with a tripod, the wire gauze helps to spread the flame (and heat) out evenly over the container. 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bazaardesigns.com/wp-content/uploads/test-tub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0725" y="2381249"/>
            <a:ext cx="3343275" cy="447675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Test tube 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Used as holder of small amount of solution. </a:t>
            </a:r>
          </a:p>
          <a:p>
            <a:r>
              <a:rPr lang="en-GB" dirty="0" smtClean="0"/>
              <a:t>The definition of a test tube is </a:t>
            </a:r>
          </a:p>
          <a:p>
            <a:pPr>
              <a:buNone/>
            </a:pPr>
            <a:r>
              <a:rPr lang="en-US" i="1" dirty="0" smtClean="0"/>
              <a:t>“clear, cylindrical glass tube usually open at one end and rounded at the other, used in laboratory experimentation</a:t>
            </a:r>
            <a:r>
              <a:rPr lang="en-US" dirty="0" smtClean="0"/>
              <a:t>." </a:t>
            </a:r>
            <a:br>
              <a:rPr lang="en-US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Forceps 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Holds or picks up small objects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Graduated pipette 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Measures solution volumes.</a:t>
            </a:r>
          </a:p>
          <a:p>
            <a:endParaRPr lang="en-GB" dirty="0" smtClean="0"/>
          </a:p>
        </p:txBody>
      </p:sp>
      <p:pic>
        <p:nvPicPr>
          <p:cNvPr id="22530" name="Picture 2" descr="http://www.victorie-inc.us/images/Bottles/Pipett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790824"/>
            <a:ext cx="4572000" cy="4067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istockphoto.com/file_thumbview_approve/3709710/2/istockphoto_3709710-graduated-cylin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0" y="3238500"/>
            <a:ext cx="3619500" cy="36195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Graduated cylinder 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Measures approximate volume if liquids.</a:t>
            </a:r>
          </a:p>
          <a:p>
            <a:r>
              <a:rPr lang="en-US" dirty="0" smtClean="0"/>
              <a:t>Graduated cylinders are specifically designed to make accurate liquid volume measurements. The volume is read from the lowest portion of the meniscus of the liquid</a:t>
            </a:r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596</Words>
  <Application>Microsoft Office PowerPoint</Application>
  <PresentationFormat>On-screen Show (4:3)</PresentationFormat>
  <Paragraphs>76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Science equipment and meaning. </vt:lpstr>
      <vt:lpstr>Beaker</vt:lpstr>
      <vt:lpstr>burette</vt:lpstr>
      <vt:lpstr>Clay triangle</vt:lpstr>
      <vt:lpstr>Wire gauze</vt:lpstr>
      <vt:lpstr>Test tube </vt:lpstr>
      <vt:lpstr>Forceps </vt:lpstr>
      <vt:lpstr>Graduated pipette </vt:lpstr>
      <vt:lpstr>Graduated cylinder </vt:lpstr>
      <vt:lpstr>Crucible </vt:lpstr>
      <vt:lpstr>Funnel </vt:lpstr>
      <vt:lpstr>Thermometer </vt:lpstr>
      <vt:lpstr>condenser</vt:lpstr>
      <vt:lpstr>balance</vt:lpstr>
      <vt:lpstr>pH meter </vt:lpstr>
      <vt:lpstr>Centrifuge </vt:lpstr>
      <vt:lpstr>Pipette </vt:lpstr>
      <vt:lpstr>Droppers </vt:lpstr>
      <vt:lpstr>Glass funnels </vt:lpstr>
      <vt:lpstr>Graduated cylinders </vt:lpstr>
      <vt:lpstr>Ring stand (with rings or clamps) </vt:lpstr>
      <vt:lpstr>Test tubes </vt:lpstr>
      <vt:lpstr>Test-tube holders </vt:lpstr>
      <vt:lpstr>Tongs </vt:lpstr>
      <vt:lpstr>Volumetric flasks </vt:lpstr>
      <vt:lpstr>Wash bottles </vt:lpstr>
      <vt:lpstr>Watch glasses </vt:lpstr>
      <vt:lpstr>Wire gauze on a ring. </vt:lpstr>
      <vt:lpstr>THANK YOU FOR WATCHING 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equipment and meaning.</dc:title>
  <dc:creator>Kate xx</dc:creator>
  <cp:lastModifiedBy>Kate xx</cp:lastModifiedBy>
  <cp:revision>25</cp:revision>
  <dcterms:created xsi:type="dcterms:W3CDTF">2010-11-09T19:07:35Z</dcterms:created>
  <dcterms:modified xsi:type="dcterms:W3CDTF">2010-11-10T23:05:54Z</dcterms:modified>
</cp:coreProperties>
</file>